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7" r:id="rId3"/>
    <p:sldId id="260" r:id="rId4"/>
    <p:sldId id="261" r:id="rId5"/>
    <p:sldId id="262" r:id="rId6"/>
    <p:sldId id="264" r:id="rId7"/>
    <p:sldId id="270" r:id="rId8"/>
    <p:sldId id="265" r:id="rId9"/>
    <p:sldId id="266" r:id="rId10"/>
    <p:sldId id="271" r:id="rId11"/>
    <p:sldId id="267" r:id="rId12"/>
    <p:sldId id="268" r:id="rId13"/>
    <p:sldId id="269"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0737F-843B-4C95-8DF8-6E17006EF178}" type="datetimeFigureOut">
              <a:rPr lang="en-US" smtClean="0"/>
              <a:t>8/24/2013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44102-0CA8-44BC-8B11-7979869840D2}" type="slidenum">
              <a:rPr lang="en-US" smtClean="0"/>
              <a:t>‹#›</a:t>
            </a:fld>
            <a:endParaRPr lang="en-US"/>
          </a:p>
        </p:txBody>
      </p:sp>
    </p:spTree>
    <p:extLst>
      <p:ext uri="{BB962C8B-B14F-4D97-AF65-F5344CB8AC3E}">
        <p14:creationId xmlns:p14="http://schemas.microsoft.com/office/powerpoint/2010/main" val="130556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b="1"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544102-0CA8-44BC-8B11-7979869840D2}" type="slidenum">
              <a:rPr lang="en-US" smtClean="0"/>
              <a:t>2</a:t>
            </a:fld>
            <a:endParaRPr lang="en-US"/>
          </a:p>
        </p:txBody>
      </p:sp>
    </p:spTree>
    <p:extLst>
      <p:ext uri="{BB962C8B-B14F-4D97-AF65-F5344CB8AC3E}">
        <p14:creationId xmlns:p14="http://schemas.microsoft.com/office/powerpoint/2010/main" val="777668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544102-0CA8-44BC-8B11-7979869840D2}" type="slidenum">
              <a:rPr lang="en-US" smtClean="0"/>
              <a:t>6</a:t>
            </a:fld>
            <a:endParaRPr lang="en-US"/>
          </a:p>
        </p:txBody>
      </p:sp>
    </p:spTree>
    <p:extLst>
      <p:ext uri="{BB962C8B-B14F-4D97-AF65-F5344CB8AC3E}">
        <p14:creationId xmlns:p14="http://schemas.microsoft.com/office/powerpoint/2010/main" val="178741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AF1AE1-1D22-4606-A6E1-BA6ECF194A58}" type="datetimeFigureOut">
              <a:rPr lang="en-US" smtClean="0"/>
              <a:t>8/24/2013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84A30C-DE64-47EE-99B5-0300F5C2FD1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F1AE1-1D22-4606-A6E1-BA6ECF194A5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F1AE1-1D22-4606-A6E1-BA6ECF194A5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F1AE1-1D22-4606-A6E1-BA6ECF194A5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AF1AE1-1D22-4606-A6E1-BA6ECF194A58}"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984A30C-DE64-47EE-99B5-0300F5C2FD1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F1AE1-1D22-4606-A6E1-BA6ECF194A5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AF1AE1-1D22-4606-A6E1-BA6ECF194A58}" type="datetimeFigureOut">
              <a:rPr lang="en-US" smtClean="0"/>
              <a:t>8/24/2013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F1AE1-1D22-4606-A6E1-BA6ECF194A58}" type="datetimeFigureOut">
              <a:rPr lang="en-US" smtClean="0"/>
              <a:t>8/24/2013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F1AE1-1D22-4606-A6E1-BA6ECF194A58}" type="datetimeFigureOut">
              <a:rPr lang="en-US" smtClean="0"/>
              <a:t>8/24/2013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F1AE1-1D22-4606-A6E1-BA6ECF194A5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AF1AE1-1D22-4606-A6E1-BA6ECF194A58}"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A30C-DE64-47EE-99B5-0300F5C2FD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AF1AE1-1D22-4606-A6E1-BA6ECF194A58}" type="datetimeFigureOut">
              <a:rPr lang="en-US" smtClean="0"/>
              <a:t>8/24/2013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84A30C-DE64-47EE-99B5-0300F5C2FD1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ctm.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aey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Proposal</a:t>
            </a:r>
            <a:endParaRPr lang="en-US" dirty="0"/>
          </a:p>
        </p:txBody>
      </p:sp>
      <p:sp>
        <p:nvSpPr>
          <p:cNvPr id="3" name="Content Placeholder 2"/>
          <p:cNvSpPr>
            <a:spLocks noGrp="1"/>
          </p:cNvSpPr>
          <p:nvPr>
            <p:ph idx="1"/>
          </p:nvPr>
        </p:nvSpPr>
        <p:spPr/>
        <p:txBody>
          <a:bodyPr/>
          <a:lstStyle/>
          <a:p>
            <a:r>
              <a:rPr lang="en-US" dirty="0" smtClean="0"/>
              <a:t>By </a:t>
            </a:r>
            <a:r>
              <a:rPr lang="en-US" dirty="0" err="1" smtClean="0"/>
              <a:t>Sherill</a:t>
            </a:r>
            <a:r>
              <a:rPr lang="en-US" dirty="0" smtClean="0"/>
              <a:t> Spruill</a:t>
            </a:r>
          </a:p>
          <a:p>
            <a:r>
              <a:rPr lang="en-US" dirty="0" smtClean="0"/>
              <a:t>Dowling College</a:t>
            </a:r>
          </a:p>
          <a:p>
            <a:r>
              <a:rPr lang="en-US" dirty="0" smtClean="0"/>
              <a:t>EDE 9800</a:t>
            </a:r>
          </a:p>
          <a:p>
            <a:r>
              <a:rPr lang="en-US" dirty="0" smtClean="0"/>
              <a:t>Dr. </a:t>
            </a:r>
            <a:r>
              <a:rPr lang="en-US" dirty="0" err="1" smtClean="0"/>
              <a:t>Morote</a:t>
            </a:r>
            <a:r>
              <a:rPr lang="en-US" dirty="0" smtClean="0"/>
              <a:t> – Instructor</a:t>
            </a:r>
          </a:p>
          <a:p>
            <a:r>
              <a:rPr lang="en-US" dirty="0" smtClean="0"/>
              <a:t>August 2013</a:t>
            </a:r>
            <a:endParaRPr lang="en-US" dirty="0"/>
          </a:p>
        </p:txBody>
      </p:sp>
    </p:spTree>
    <p:extLst>
      <p:ext uri="{BB962C8B-B14F-4D97-AF65-F5344CB8AC3E}">
        <p14:creationId xmlns:p14="http://schemas.microsoft.com/office/powerpoint/2010/main" val="1040002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(p. 7)</a:t>
            </a:r>
            <a:endParaRPr lang="en-US" dirty="0"/>
          </a:p>
        </p:txBody>
      </p:sp>
      <p:sp>
        <p:nvSpPr>
          <p:cNvPr id="5" name="Content Placeholder 4"/>
          <p:cNvSpPr>
            <a:spLocks noGrp="1"/>
          </p:cNvSpPr>
          <p:nvPr>
            <p:ph idx="1"/>
          </p:nvPr>
        </p:nvSpPr>
        <p:spPr>
          <a:xfrm>
            <a:off x="457200" y="1600200"/>
            <a:ext cx="8229600" cy="3859518"/>
          </a:xfrm>
          <a:prstGeom prst="rect">
            <a:avLst/>
          </a:prstGeom>
        </p:spPr>
        <p:txBody>
          <a:bodyPr>
            <a:spAutoFit/>
          </a:bodyPr>
          <a:lstStyle/>
          <a:p>
            <a:pPr marL="137160" indent="0">
              <a:buNone/>
            </a:pPr>
            <a:r>
              <a:rPr lang="en-US" sz="2400" dirty="0"/>
              <a:t>Tutors’ use of storybook </a:t>
            </a:r>
            <a:r>
              <a:rPr lang="en-US" sz="2400" dirty="0" smtClean="0"/>
              <a:t>time </a:t>
            </a:r>
            <a:r>
              <a:rPr lang="en-US" sz="2400" dirty="0"/>
              <a:t>an increase in math vocabulary was observed among preschool students.</a:t>
            </a:r>
          </a:p>
          <a:p>
            <a:pPr marL="137160" indent="0">
              <a:buNone/>
            </a:pPr>
            <a:r>
              <a:rPr lang="en-US" sz="2400" dirty="0"/>
              <a:t>Implementing objects culturally familiar to them such as Fruit Loops, Goldfish and M&amp;M’s helped students connect and quickly utilize new material.  Therefore, both tutors and researchers believe new material can be learned easily through lessons which are culturally applicable. Culturally relevant pedagogy assists students in connecting previously learned material with new material based on natal culture.</a:t>
            </a:r>
          </a:p>
        </p:txBody>
      </p:sp>
    </p:spTree>
    <p:extLst>
      <p:ext uri="{BB962C8B-B14F-4D97-AF65-F5344CB8AC3E}">
        <p14:creationId xmlns:p14="http://schemas.microsoft.com/office/powerpoint/2010/main" val="4080991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pPr>
              <a:buFont typeface="Arial" pitchFamily="34" charset="0"/>
              <a:buChar char="•"/>
            </a:pPr>
            <a:endParaRPr lang="en-US" dirty="0" smtClean="0"/>
          </a:p>
          <a:p>
            <a:pPr>
              <a:buFont typeface="Arial" pitchFamily="34" charset="0"/>
              <a:buChar char="•"/>
            </a:pPr>
            <a:r>
              <a:rPr lang="en-US" dirty="0" smtClean="0"/>
              <a:t>Research Type: Qualitative</a:t>
            </a:r>
          </a:p>
          <a:p>
            <a:pPr>
              <a:buFont typeface="Arial" pitchFamily="34" charset="0"/>
              <a:buChar char="•"/>
            </a:pPr>
            <a:r>
              <a:rPr lang="en-US" dirty="0" smtClean="0"/>
              <a:t>Tools Used:  Surveys, RV mobile  bus, math storybooks, Goldfish, Fruit Loops, M&amp;M’s</a:t>
            </a:r>
          </a:p>
          <a:p>
            <a:pPr>
              <a:buFont typeface="Arial" pitchFamily="34" charset="0"/>
              <a:buChar char="•"/>
            </a:pPr>
            <a:r>
              <a:rPr lang="en-US" dirty="0" smtClean="0"/>
              <a:t>Setting (main focus): Preschool children in an urban housing complex from socioeconomic backgrounds</a:t>
            </a:r>
          </a:p>
          <a:p>
            <a:pPr>
              <a:buFont typeface="Arial" pitchFamily="34" charset="0"/>
              <a:buChar char="•"/>
            </a:pPr>
            <a:r>
              <a:rPr lang="en-US" dirty="0" smtClean="0"/>
              <a:t>Participants:  8 Tutors (college students or graduates)</a:t>
            </a:r>
          </a:p>
          <a:p>
            <a:pPr>
              <a:buFont typeface="Arial" pitchFamily="34" charset="0"/>
              <a:buChar char="•"/>
            </a:pPr>
            <a:endParaRPr lang="en-US" dirty="0"/>
          </a:p>
        </p:txBody>
      </p:sp>
    </p:spTree>
    <p:extLst>
      <p:ext uri="{BB962C8B-B14F-4D97-AF65-F5344CB8AC3E}">
        <p14:creationId xmlns:p14="http://schemas.microsoft.com/office/powerpoint/2010/main" val="2432351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Implications</a:t>
            </a:r>
            <a:endParaRPr lang="en-US" dirty="0"/>
          </a:p>
        </p:txBody>
      </p:sp>
      <p:sp>
        <p:nvSpPr>
          <p:cNvPr id="3" name="Content Placeholder 2"/>
          <p:cNvSpPr>
            <a:spLocks noGrp="1"/>
          </p:cNvSpPr>
          <p:nvPr>
            <p:ph idx="1"/>
          </p:nvPr>
        </p:nvSpPr>
        <p:spPr/>
        <p:txBody>
          <a:bodyPr/>
          <a:lstStyle/>
          <a:p>
            <a:r>
              <a:rPr lang="en-US" dirty="0" smtClean="0"/>
              <a:t>Culturally relevant pedagogy has the ability to ignite student achievement by creating  connections between new subject matter to previously learned material by using familiar elements from students’ natal culture.</a:t>
            </a:r>
            <a:endParaRPr lang="en-US" dirty="0"/>
          </a:p>
        </p:txBody>
      </p:sp>
      <p:pic>
        <p:nvPicPr>
          <p:cNvPr id="1026" name="Picture 2" descr="C:\Users\User\Desktop\PCH335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51817">
            <a:off x="905540" y="4261184"/>
            <a:ext cx="32766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ehguidelines_img_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84420">
            <a:off x="5399943" y="4246879"/>
            <a:ext cx="3152061" cy="195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548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pPr marL="137160" indent="0">
              <a:lnSpc>
                <a:spcPct val="200000"/>
              </a:lnSpc>
              <a:buNone/>
            </a:pPr>
            <a:r>
              <a:rPr lang="en-US" sz="2500" dirty="0" smtClean="0"/>
              <a:t>Adams, T. L. (2003). Reading mathematics: More than words can say. </a:t>
            </a:r>
            <a:r>
              <a:rPr lang="en-US" sz="2500" i="1" dirty="0" smtClean="0"/>
              <a:t>The Reading Teacher, 56</a:t>
            </a:r>
            <a:r>
              <a:rPr lang="en-US" sz="2500" dirty="0" smtClean="0"/>
              <a:t>(8), 786-795.</a:t>
            </a:r>
          </a:p>
          <a:p>
            <a:pPr marL="137160" indent="0">
              <a:lnSpc>
                <a:spcPct val="200000"/>
              </a:lnSpc>
              <a:buNone/>
            </a:pPr>
            <a:endParaRPr lang="en-US" sz="2500" dirty="0"/>
          </a:p>
          <a:p>
            <a:pPr marL="137160" indent="0">
              <a:lnSpc>
                <a:spcPct val="200000"/>
              </a:lnSpc>
              <a:buNone/>
            </a:pPr>
            <a:r>
              <a:rPr lang="en-US" sz="2500" dirty="0" err="1"/>
              <a:t>Capraro</a:t>
            </a:r>
            <a:r>
              <a:rPr lang="en-US" sz="2500" dirty="0"/>
              <a:t>, M., &amp; </a:t>
            </a:r>
            <a:r>
              <a:rPr lang="en-US" sz="2500" dirty="0" err="1"/>
              <a:t>Jaffrion</a:t>
            </a:r>
            <a:r>
              <a:rPr lang="en-US" sz="2500" dirty="0"/>
              <a:t>, H. (2006). Algebraic equations: Can middle-school students </a:t>
            </a:r>
            <a:r>
              <a:rPr lang="en-US" sz="2500" dirty="0" smtClean="0"/>
              <a:t>meanin</a:t>
            </a:r>
            <a:r>
              <a:rPr lang="en-US" sz="2500" dirty="0"/>
              <a:t>gfully translate from </a:t>
            </a:r>
            <a:r>
              <a:rPr lang="en-US" sz="2500" dirty="0" smtClean="0"/>
              <a:t>	words </a:t>
            </a:r>
            <a:r>
              <a:rPr lang="en-US" sz="2500" dirty="0"/>
              <a:t>to mathematical symbols? </a:t>
            </a:r>
            <a:r>
              <a:rPr lang="en-US" sz="2500" i="1" dirty="0"/>
              <a:t>Reading Psychology, 27</a:t>
            </a:r>
            <a:r>
              <a:rPr lang="en-US" sz="2500" dirty="0"/>
              <a:t>, 147-164. </a:t>
            </a:r>
            <a:r>
              <a:rPr lang="en-US" sz="2500" dirty="0" err="1" smtClean="0"/>
              <a:t>doi</a:t>
            </a:r>
            <a:r>
              <a:rPr lang="en-US" sz="2500" dirty="0"/>
              <a:t>: </a:t>
            </a:r>
            <a:r>
              <a:rPr lang="en-US" sz="2500" dirty="0" smtClean="0"/>
              <a:t>10.1080/02702710600642467</a:t>
            </a:r>
          </a:p>
          <a:p>
            <a:pPr marL="137160" indent="0">
              <a:lnSpc>
                <a:spcPct val="200000"/>
              </a:lnSpc>
              <a:buNone/>
            </a:pPr>
            <a:r>
              <a:rPr lang="en-US" sz="2500" dirty="0"/>
              <a:t>	</a:t>
            </a:r>
            <a:r>
              <a:rPr lang="en-US" sz="2500" dirty="0" smtClean="0"/>
              <a:t>.</a:t>
            </a:r>
            <a:endParaRPr lang="en-US" sz="2500" dirty="0"/>
          </a:p>
          <a:p>
            <a:pPr marL="137160" indent="0">
              <a:lnSpc>
                <a:spcPct val="200000"/>
              </a:lnSpc>
              <a:buNone/>
            </a:pPr>
            <a:r>
              <a:rPr lang="en-US" sz="2500" dirty="0" err="1"/>
              <a:t>Capraro</a:t>
            </a:r>
            <a:r>
              <a:rPr lang="en-US" sz="2500" dirty="0"/>
              <a:t>, R. M., </a:t>
            </a:r>
            <a:r>
              <a:rPr lang="en-US" sz="2500" dirty="0" err="1"/>
              <a:t>Capraro</a:t>
            </a:r>
            <a:r>
              <a:rPr lang="en-US" sz="2500" dirty="0"/>
              <a:t>, M. M., &amp; </a:t>
            </a:r>
            <a:r>
              <a:rPr lang="en-US" sz="2500" dirty="0" err="1"/>
              <a:t>Rupley</a:t>
            </a:r>
            <a:r>
              <a:rPr lang="en-US" sz="2500" dirty="0"/>
              <a:t>, W. H. (2011). Reading-enhanced word problem solving: a </a:t>
            </a:r>
            <a:r>
              <a:rPr lang="en-US" sz="2500" dirty="0" smtClean="0"/>
              <a:t>theoretical 	model</a:t>
            </a:r>
            <a:r>
              <a:rPr lang="en-US" sz="2500" dirty="0"/>
              <a:t>. </a:t>
            </a:r>
            <a:r>
              <a:rPr lang="en-US" sz="2500" i="1" dirty="0" smtClean="0"/>
              <a:t>European </a:t>
            </a:r>
            <a:r>
              <a:rPr lang="en-US" sz="2500" i="1" dirty="0"/>
              <a:t>Journal of Psychology of Education</a:t>
            </a:r>
            <a:r>
              <a:rPr lang="en-US" sz="2500" dirty="0"/>
              <a:t>, </a:t>
            </a:r>
            <a:r>
              <a:rPr lang="en-US" sz="2500" i="1" dirty="0"/>
              <a:t>27</a:t>
            </a:r>
            <a:r>
              <a:rPr lang="en-US" sz="2500" dirty="0"/>
              <a:t>, 91-114. </a:t>
            </a:r>
            <a:endParaRPr lang="en-US" sz="2500" dirty="0" smtClean="0"/>
          </a:p>
          <a:p>
            <a:pPr marL="137160" indent="0">
              <a:lnSpc>
                <a:spcPct val="200000"/>
              </a:lnSpc>
              <a:buNone/>
            </a:pPr>
            <a:r>
              <a:rPr lang="en-US" sz="2500" dirty="0"/>
              <a:t>	</a:t>
            </a:r>
            <a:r>
              <a:rPr lang="en-US" sz="2500" dirty="0" err="1" smtClean="0"/>
              <a:t>doi</a:t>
            </a:r>
            <a:r>
              <a:rPr lang="en-US" sz="2500" dirty="0" smtClean="0"/>
              <a:t>: 10.1007/s10212-011-0068-3</a:t>
            </a:r>
            <a:r>
              <a:rPr lang="en-US" sz="2500" dirty="0"/>
              <a:t>. </a:t>
            </a:r>
          </a:p>
          <a:p>
            <a:pPr marL="137160" indent="0">
              <a:lnSpc>
                <a:spcPct val="200000"/>
              </a:lnSpc>
              <a:buNone/>
            </a:pPr>
            <a:endParaRPr lang="en-US" sz="2500" dirty="0" smtClean="0"/>
          </a:p>
          <a:p>
            <a:pPr marL="137160" indent="0">
              <a:lnSpc>
                <a:spcPct val="200000"/>
              </a:lnSpc>
              <a:buNone/>
            </a:pPr>
            <a:r>
              <a:rPr lang="en-US" sz="2500" dirty="0" err="1" smtClean="0"/>
              <a:t>Gojak</a:t>
            </a:r>
            <a:r>
              <a:rPr lang="en-US" sz="2500" dirty="0" smtClean="0"/>
              <a:t>, Linda. (1920). National Council of Teachers of Mathematics. Retrieved from </a:t>
            </a:r>
            <a:r>
              <a:rPr lang="en-US" sz="2500" dirty="0" smtClean="0">
                <a:hlinkClick r:id="rId2"/>
              </a:rPr>
              <a:t>http://www.nctm.org</a:t>
            </a:r>
            <a:endParaRPr lang="en-US" sz="2500" dirty="0" smtClean="0"/>
          </a:p>
          <a:p>
            <a:pPr marL="137160" indent="0">
              <a:lnSpc>
                <a:spcPct val="200000"/>
              </a:lnSpc>
              <a:buNone/>
            </a:pPr>
            <a:r>
              <a:rPr lang="en-US" sz="2400" dirty="0" smtClean="0"/>
              <a:t> </a:t>
            </a:r>
          </a:p>
          <a:p>
            <a:pPr marL="137160" indent="0">
              <a:buNone/>
            </a:pPr>
            <a:endParaRPr lang="en-US" sz="2400" dirty="0" smtClean="0"/>
          </a:p>
          <a:p>
            <a:pPr marL="137160" indent="0">
              <a:lnSpc>
                <a:spcPct val="200000"/>
              </a:lnSpc>
              <a:buNone/>
            </a:pPr>
            <a:endParaRPr lang="en-US" sz="2400" dirty="0" smtClean="0"/>
          </a:p>
          <a:p>
            <a:pPr marL="137160" indent="0">
              <a:lnSpc>
                <a:spcPct val="200000"/>
              </a:lnSpc>
              <a:buNone/>
            </a:pPr>
            <a:endParaRPr lang="en-US" sz="2400" dirty="0"/>
          </a:p>
          <a:p>
            <a:pPr marL="137160" indent="0">
              <a:lnSpc>
                <a:spcPct val="200000"/>
              </a:lnSpc>
              <a:buNone/>
            </a:pPr>
            <a:endParaRPr lang="en-US" sz="2400" dirty="0" smtClean="0"/>
          </a:p>
          <a:p>
            <a:pPr marL="137160" indent="0">
              <a:buNone/>
            </a:pPr>
            <a:endParaRPr lang="en-US" sz="2400" dirty="0"/>
          </a:p>
        </p:txBody>
      </p:sp>
    </p:spTree>
    <p:extLst>
      <p:ext uri="{BB962C8B-B14F-4D97-AF65-F5344CB8AC3E}">
        <p14:creationId xmlns:p14="http://schemas.microsoft.com/office/powerpoint/2010/main" val="4007737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137160" indent="0">
              <a:lnSpc>
                <a:spcPct val="200000"/>
              </a:lnSpc>
              <a:buNone/>
            </a:pPr>
            <a:r>
              <a:rPr lang="en-US" sz="1600" dirty="0"/>
              <a:t>Hill, Patty. (1926). National Association for the Education of Young Children. Retrieved from </a:t>
            </a:r>
            <a:r>
              <a:rPr lang="en-US" sz="1600" dirty="0" smtClean="0"/>
              <a:t>	</a:t>
            </a:r>
            <a:r>
              <a:rPr lang="en-US" sz="1600" dirty="0" smtClean="0">
                <a:hlinkClick r:id="rId2"/>
              </a:rPr>
              <a:t>www.naeyc.org</a:t>
            </a:r>
            <a:endParaRPr lang="en-US" sz="1600" dirty="0"/>
          </a:p>
          <a:p>
            <a:pPr marL="137160" indent="0">
              <a:lnSpc>
                <a:spcPct val="200000"/>
              </a:lnSpc>
              <a:buNone/>
            </a:pPr>
            <a:endParaRPr lang="en-US" sz="1600" dirty="0"/>
          </a:p>
          <a:p>
            <a:pPr marL="137160" indent="0">
              <a:lnSpc>
                <a:spcPct val="200000"/>
              </a:lnSpc>
              <a:buNone/>
            </a:pPr>
            <a:r>
              <a:rPr lang="en-US" sz="1600" dirty="0"/>
              <a:t>Miller, S. P., &amp; Mercer, C. D. (1993). Using data to learn about concrete-semi-concrete-abstract </a:t>
            </a:r>
            <a:r>
              <a:rPr lang="en-US" sz="1600" dirty="0" smtClean="0"/>
              <a:t>	instruction </a:t>
            </a:r>
            <a:r>
              <a:rPr lang="en-US" sz="1600" dirty="0"/>
              <a:t>for </a:t>
            </a:r>
            <a:r>
              <a:rPr lang="en-US" sz="1600" dirty="0" smtClean="0"/>
              <a:t>students </a:t>
            </a:r>
            <a:r>
              <a:rPr lang="en-US" sz="1600" dirty="0"/>
              <a:t>with math disabilities. </a:t>
            </a:r>
            <a:r>
              <a:rPr lang="en-US" sz="1600" i="1" dirty="0"/>
              <a:t>Learning Disabilities Research and </a:t>
            </a:r>
            <a:r>
              <a:rPr lang="en-US" sz="1600" i="1" dirty="0" smtClean="0"/>
              <a:t>	Practice</a:t>
            </a:r>
            <a:r>
              <a:rPr lang="en-US" sz="1600" i="1" dirty="0"/>
              <a:t>, 8</a:t>
            </a:r>
            <a:r>
              <a:rPr lang="en-US" sz="1600" dirty="0"/>
              <a:t>(2), 89-96.</a:t>
            </a:r>
          </a:p>
          <a:p>
            <a:pPr marL="137160" indent="0">
              <a:lnSpc>
                <a:spcPct val="200000"/>
              </a:lnSpc>
              <a:buNone/>
            </a:pPr>
            <a:endParaRPr lang="en-US" sz="1600" dirty="0"/>
          </a:p>
          <a:p>
            <a:pPr marL="137160" indent="0">
              <a:lnSpc>
                <a:spcPct val="200000"/>
              </a:lnSpc>
              <a:buNone/>
            </a:pPr>
            <a:r>
              <a:rPr lang="en-US" sz="1600" dirty="0"/>
              <a:t>Miller, S. P., &amp; Mercer, C. D. (1997). Educational aspects of mathematics disabilities.  </a:t>
            </a:r>
            <a:r>
              <a:rPr lang="en-US" sz="1600" i="1" dirty="0"/>
              <a:t>Journal of </a:t>
            </a:r>
            <a:r>
              <a:rPr lang="en-US" sz="1600" i="1" dirty="0" smtClean="0"/>
              <a:t>	Learning </a:t>
            </a:r>
            <a:r>
              <a:rPr lang="en-US" sz="1600" i="1" dirty="0"/>
              <a:t>Disabilities</a:t>
            </a:r>
            <a:r>
              <a:rPr lang="en-US" sz="1600" i="1" dirty="0" smtClean="0"/>
              <a:t>,</a:t>
            </a:r>
            <a:r>
              <a:rPr lang="en-US" sz="1600" i="1" dirty="0"/>
              <a:t> 30 </a:t>
            </a:r>
            <a:r>
              <a:rPr lang="en-US" sz="1600" dirty="0"/>
              <a:t>(1), 47-56</a:t>
            </a:r>
            <a:endParaRPr lang="en-US" sz="1600" i="1" dirty="0"/>
          </a:p>
          <a:p>
            <a:pPr marL="137160" indent="0">
              <a:lnSpc>
                <a:spcPct val="200000"/>
              </a:lnSpc>
              <a:buNone/>
            </a:pPr>
            <a:r>
              <a:rPr lang="en-US" sz="1600" i="1" dirty="0"/>
              <a:t> 	</a:t>
            </a:r>
            <a:r>
              <a:rPr lang="en-US" sz="1600" dirty="0" smtClean="0"/>
              <a:t>.</a:t>
            </a:r>
            <a:endParaRPr lang="en-US" sz="1600" dirty="0"/>
          </a:p>
          <a:p>
            <a:pPr marL="137160" indent="0">
              <a:lnSpc>
                <a:spcPct val="200000"/>
              </a:lnSpc>
              <a:buNone/>
            </a:pPr>
            <a:endParaRPr lang="en-US" sz="1600" dirty="0"/>
          </a:p>
          <a:p>
            <a:pPr marL="137160" indent="0">
              <a:lnSpc>
                <a:spcPct val="200000"/>
              </a:lnSpc>
              <a:buNone/>
            </a:pPr>
            <a:endParaRPr lang="en-US" sz="1600" dirty="0"/>
          </a:p>
          <a:p>
            <a:pPr marL="137160" indent="0">
              <a:lnSpc>
                <a:spcPct val="200000"/>
              </a:lnSpc>
              <a:buNone/>
            </a:pPr>
            <a:endParaRPr lang="en-US" sz="1600" dirty="0" smtClean="0"/>
          </a:p>
          <a:p>
            <a:pPr marL="137160" indent="0">
              <a:lnSpc>
                <a:spcPct val="200000"/>
              </a:lnSpc>
              <a:buNone/>
            </a:pPr>
            <a:endParaRPr lang="en-US" sz="1600" dirty="0"/>
          </a:p>
          <a:p>
            <a:pPr marL="137160" indent="0">
              <a:lnSpc>
                <a:spcPct val="200000"/>
              </a:lnSpc>
              <a:buNone/>
            </a:pPr>
            <a:endParaRPr lang="en-US" sz="1600" dirty="0" smtClean="0"/>
          </a:p>
          <a:p>
            <a:pPr marL="137160" indent="0">
              <a:lnSpc>
                <a:spcPct val="200000"/>
              </a:lnSpc>
              <a:buNone/>
            </a:pPr>
            <a:endParaRPr lang="en-US" sz="1600" dirty="0"/>
          </a:p>
          <a:p>
            <a:pPr marL="137160" indent="0">
              <a:lnSpc>
                <a:spcPct val="200000"/>
              </a:lnSpc>
              <a:buNone/>
            </a:pPr>
            <a:endParaRPr lang="en-US" sz="1600" dirty="0" smtClean="0"/>
          </a:p>
          <a:p>
            <a:pPr marL="137160" indent="0">
              <a:lnSpc>
                <a:spcPct val="200000"/>
              </a:lnSpc>
              <a:buNone/>
            </a:pPr>
            <a:endParaRPr lang="en-US" sz="1600" dirty="0"/>
          </a:p>
          <a:p>
            <a:pPr marL="137160" indent="0">
              <a:lnSpc>
                <a:spcPct val="200000"/>
              </a:lnSpc>
              <a:buNone/>
            </a:pPr>
            <a:endParaRPr lang="en-US" sz="1600" dirty="0" smtClean="0"/>
          </a:p>
          <a:p>
            <a:pPr marL="137160" indent="0">
              <a:lnSpc>
                <a:spcPct val="200000"/>
              </a:lnSpc>
              <a:buNone/>
            </a:pPr>
            <a:endParaRPr lang="en-US" sz="1600" dirty="0"/>
          </a:p>
          <a:p>
            <a:pPr marL="137160" indent="0">
              <a:lnSpc>
                <a:spcPct val="200000"/>
              </a:lnSpc>
              <a:buNone/>
            </a:pPr>
            <a:endParaRPr lang="en-US" sz="1600" dirty="0" smtClean="0"/>
          </a:p>
          <a:p>
            <a:pPr marL="137160" indent="0">
              <a:lnSpc>
                <a:spcPct val="200000"/>
              </a:lnSpc>
              <a:buNone/>
            </a:pPr>
            <a:endParaRPr lang="en-US" dirty="0"/>
          </a:p>
        </p:txBody>
      </p:sp>
    </p:spTree>
    <p:extLst>
      <p:ext uri="{BB962C8B-B14F-4D97-AF65-F5344CB8AC3E}">
        <p14:creationId xmlns:p14="http://schemas.microsoft.com/office/powerpoint/2010/main" val="225407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8229600" cy="1676400"/>
          </a:xfrm>
        </p:spPr>
        <p:txBody>
          <a:bodyPr>
            <a:noAutofit/>
          </a:bodyPr>
          <a:lstStyle/>
          <a:p>
            <a:r>
              <a:rPr lang="en-US" sz="2400" b="1" dirty="0"/>
              <a:t/>
            </a:r>
            <a:br>
              <a:rPr lang="en-US" sz="2400" b="1" dirty="0"/>
            </a:br>
            <a:r>
              <a:rPr lang="en-US" sz="2400" b="1" dirty="0" smtClean="0"/>
              <a:t>22</a:t>
            </a:r>
            <a:r>
              <a:rPr lang="en-US" sz="2400" b="1" baseline="30000" dirty="0" smtClean="0"/>
              <a:t>nd</a:t>
            </a:r>
            <a:r>
              <a:rPr lang="en-US" sz="2400" b="1" dirty="0" smtClean="0"/>
              <a:t> National Conference on Family Literary</a:t>
            </a:r>
            <a:r>
              <a:rPr lang="en-US" sz="2400" dirty="0"/>
              <a:t> </a:t>
            </a:r>
            <a:br>
              <a:rPr lang="en-US" sz="2400" dirty="0"/>
            </a:br>
            <a:r>
              <a:rPr lang="en-US" sz="2400" dirty="0" smtClean="0"/>
              <a:t>Research Strand 2013</a:t>
            </a:r>
            <a:br>
              <a:rPr lang="en-US" sz="2400" dirty="0" smtClean="0"/>
            </a:br>
            <a:r>
              <a:rPr lang="en-US" sz="2400" dirty="0" smtClean="0"/>
              <a:t>Goodling Institute for Research in Family Literacy</a:t>
            </a:r>
            <a:br>
              <a:rPr lang="en-US" sz="2400" dirty="0" smtClean="0"/>
            </a:br>
            <a:r>
              <a:rPr lang="en-US" sz="2400" dirty="0" smtClean="0"/>
              <a:t>Pennsylvania State University</a:t>
            </a:r>
            <a:r>
              <a:rPr lang="en-US" sz="2400" b="1" dirty="0" smtClean="0"/>
              <a:t/>
            </a:r>
            <a:br>
              <a:rPr lang="en-US" sz="2400" b="1" dirty="0" smtClean="0"/>
            </a:br>
            <a:endParaRPr lang="en-US" sz="24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905000"/>
            <a:ext cx="7886700" cy="485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2453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676400"/>
          </a:xfrm>
        </p:spPr>
        <p:txBody>
          <a:bodyPr>
            <a:noAutofit/>
          </a:bodyPr>
          <a:lstStyle/>
          <a:p>
            <a:r>
              <a:rPr lang="en-US" sz="2800" dirty="0" smtClean="0"/>
              <a:t>Culturally Relevant Reading and Math Instruction</a:t>
            </a:r>
            <a:br>
              <a:rPr lang="en-US" sz="2800" dirty="0" smtClean="0"/>
            </a:br>
            <a:r>
              <a:rPr lang="en-US" sz="2000" dirty="0" smtClean="0"/>
              <a:t>www.ed.psu.edu/2013-ncfl-conference-proceedings/view</a:t>
            </a:r>
            <a:endParaRPr lang="en-US" sz="2000" dirty="0"/>
          </a:p>
        </p:txBody>
      </p:sp>
      <p:sp>
        <p:nvSpPr>
          <p:cNvPr id="3" name="Rectangle 2"/>
          <p:cNvSpPr/>
          <p:nvPr/>
        </p:nvSpPr>
        <p:spPr>
          <a:xfrm>
            <a:off x="304800" y="1607864"/>
            <a:ext cx="8686800" cy="2215991"/>
          </a:xfrm>
          <a:prstGeom prst="rect">
            <a:avLst/>
          </a:prstGeom>
        </p:spPr>
        <p:txBody>
          <a:bodyPr wrap="square">
            <a:spAutoFit/>
          </a:bodyPr>
          <a:lstStyle/>
          <a:p>
            <a:endParaRPr lang="en-US" dirty="0">
              <a:latin typeface="Times New Roman" pitchFamily="18" charset="0"/>
              <a:cs typeface="Times New Roman" pitchFamily="18" charset="0"/>
            </a:endParaRPr>
          </a:p>
          <a:p>
            <a:pPr>
              <a:lnSpc>
                <a:spcPct val="200000"/>
              </a:lnSpc>
            </a:pPr>
            <a:r>
              <a:rPr lang="en-US" sz="2000" dirty="0" smtClean="0">
                <a:latin typeface="+mj-lt"/>
                <a:cs typeface="Times New Roman" pitchFamily="18" charset="0"/>
              </a:rPr>
              <a:t>The  purpose of this study was to implement culturally relevant pedagogical skills into math and reading and explore its’ affect on how instructors teach children from socioeconomic backgrounds. </a:t>
            </a:r>
            <a:endParaRPr lang="en-US" sz="2000" dirty="0">
              <a:latin typeface="+mj-lt"/>
              <a:cs typeface="Times New Roman" pitchFamily="18" charset="0"/>
            </a:endParaRPr>
          </a:p>
        </p:txBody>
      </p:sp>
      <p:pic>
        <p:nvPicPr>
          <p:cNvPr id="1026" name="Picture 2" descr="C:\Users\User\Desktop\8782750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262" y="3823855"/>
            <a:ext cx="4114800" cy="293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483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4" name="Content Placeholder 3"/>
          <p:cNvSpPr>
            <a:spLocks noGrp="1"/>
          </p:cNvSpPr>
          <p:nvPr>
            <p:ph idx="1"/>
          </p:nvPr>
        </p:nvSpPr>
        <p:spPr/>
        <p:txBody>
          <a:bodyPr>
            <a:normAutofit/>
          </a:bodyPr>
          <a:lstStyle/>
          <a:p>
            <a:pPr marL="137160" indent="0">
              <a:buNone/>
            </a:pPr>
            <a:r>
              <a:rPr lang="en-US" sz="2400" dirty="0" smtClean="0"/>
              <a:t>According to the National Association for the Education of Young Children and the National Council of Teachers of Mathematics (2002), specific curriculum which is culturally matched with the student demographic is highly effective in increasing student achievement in math and reading.</a:t>
            </a:r>
          </a:p>
          <a:p>
            <a:pPr marL="137160" indent="0">
              <a:buNone/>
            </a:pPr>
            <a:r>
              <a:rPr lang="en-US" sz="2400" dirty="0" smtClean="0"/>
              <a:t>As English and Spanish are languages, math is a language (Adams, 2003), and can be comprehended by preschoolers</a:t>
            </a:r>
          </a:p>
          <a:p>
            <a:pPr marL="137160" indent="0">
              <a:buNone/>
            </a:pPr>
            <a:r>
              <a:rPr lang="en-US" sz="2400" dirty="0" smtClean="0"/>
              <a:t>when connected to prior cultural knowledge.  Implementing math storybooks into conventional reading material can solidify a foundation on which future academic achievement can be built.  </a:t>
            </a:r>
            <a:endParaRPr lang="en-US" sz="2400" dirty="0"/>
          </a:p>
        </p:txBody>
      </p:sp>
    </p:spTree>
    <p:extLst>
      <p:ext uri="{BB962C8B-B14F-4D97-AF65-F5344CB8AC3E}">
        <p14:creationId xmlns:p14="http://schemas.microsoft.com/office/powerpoint/2010/main" val="1782321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Literature Review (p. 2)</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sz="2400" dirty="0" smtClean="0"/>
              <a:t>Children must have the opportunity to utilize the math language in their cultural lifestyle (</a:t>
            </a:r>
            <a:r>
              <a:rPr lang="en-US" sz="2400" dirty="0" err="1" smtClean="0"/>
              <a:t>Capraro</a:t>
            </a:r>
            <a:r>
              <a:rPr lang="en-US" sz="2400" dirty="0" smtClean="0"/>
              <a:t> et. al., 2011).  According to research, abstract thinking skills required to understand mathematical concepts can be developed in preschool children by starting at the foundational level of understanding, then build better comprehension of abstract concepts (Miller &amp; Mercer, 1997,1993).  Having a vast mathematic vocabulary is essential for students to succeed in the discipline.  The same is true for reading (</a:t>
            </a:r>
            <a:r>
              <a:rPr lang="en-US" sz="2400" dirty="0" err="1" smtClean="0"/>
              <a:t>Capraro</a:t>
            </a:r>
            <a:r>
              <a:rPr lang="en-US" sz="2400" dirty="0" smtClean="0"/>
              <a:t> &amp; </a:t>
            </a:r>
            <a:r>
              <a:rPr lang="en-US" sz="2400" dirty="0" err="1" smtClean="0"/>
              <a:t>Joffrion</a:t>
            </a:r>
            <a:r>
              <a:rPr lang="en-US" sz="2400" dirty="0" smtClean="0"/>
              <a:t>, 2006).  True learning occurs when there is understanding of the subject matter.  Implementing culturally relevant materials into the curriculum such as math storybooks, can assist students in making connections to previously learned material.</a:t>
            </a:r>
            <a:endParaRPr lang="en-US" sz="2400" dirty="0"/>
          </a:p>
        </p:txBody>
      </p:sp>
    </p:spTree>
    <p:extLst>
      <p:ext uri="{BB962C8B-B14F-4D97-AF65-F5344CB8AC3E}">
        <p14:creationId xmlns:p14="http://schemas.microsoft.com/office/powerpoint/2010/main" val="2379246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(p. 3)</a:t>
            </a:r>
            <a:endParaRPr lang="en-US" dirty="0"/>
          </a:p>
        </p:txBody>
      </p:sp>
      <p:sp>
        <p:nvSpPr>
          <p:cNvPr id="3" name="Content Placeholder 2"/>
          <p:cNvSpPr>
            <a:spLocks noGrp="1"/>
          </p:cNvSpPr>
          <p:nvPr>
            <p:ph idx="1"/>
          </p:nvPr>
        </p:nvSpPr>
        <p:spPr/>
        <p:txBody>
          <a:bodyPr>
            <a:noAutofit/>
          </a:bodyPr>
          <a:lstStyle/>
          <a:p>
            <a:r>
              <a:rPr lang="en-US" sz="2400" dirty="0" smtClean="0"/>
              <a:t>This study focused on the pedagogical techniques of eight tutors who utilized math and reading skills to teach socioeconomic preschoolers by using math storybooks.</a:t>
            </a:r>
            <a:r>
              <a:rPr lang="en-US" sz="2400" dirty="0"/>
              <a:t> </a:t>
            </a:r>
            <a:r>
              <a:rPr lang="en-US" sz="2400" dirty="0" smtClean="0"/>
              <a:t> The focus was to monitor how the use of culturally relevant pedagogy improved student achievement and transformed conventional teaching techniques.</a:t>
            </a:r>
          </a:p>
          <a:p>
            <a:r>
              <a:rPr lang="en-US" sz="2400" dirty="0" smtClean="0"/>
              <a:t> A mobile RV unit renovated into a classroom was setup in an urban housing complex once weekly for three months.   </a:t>
            </a:r>
          </a:p>
          <a:p>
            <a:endParaRPr lang="en-US" sz="2400" dirty="0" smtClean="0"/>
          </a:p>
        </p:txBody>
      </p:sp>
    </p:spTree>
    <p:extLst>
      <p:ext uri="{BB962C8B-B14F-4D97-AF65-F5344CB8AC3E}">
        <p14:creationId xmlns:p14="http://schemas.microsoft.com/office/powerpoint/2010/main" val="225410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(p. 4)</a:t>
            </a:r>
            <a:endParaRPr lang="en-US" dirty="0"/>
          </a:p>
        </p:txBody>
      </p:sp>
      <p:sp>
        <p:nvSpPr>
          <p:cNvPr id="3" name="Content Placeholder 2"/>
          <p:cNvSpPr>
            <a:spLocks noGrp="1"/>
          </p:cNvSpPr>
          <p:nvPr>
            <p:ph idx="1"/>
          </p:nvPr>
        </p:nvSpPr>
        <p:spPr/>
        <p:txBody>
          <a:bodyPr>
            <a:normAutofit/>
          </a:bodyPr>
          <a:lstStyle/>
          <a:p>
            <a:r>
              <a:rPr lang="en-US" sz="2400" dirty="0"/>
              <a:t>This unit contained:</a:t>
            </a:r>
          </a:p>
          <a:p>
            <a:r>
              <a:rPr lang="en-US" sz="2400" dirty="0"/>
              <a:t>Thirteen laptop computers</a:t>
            </a:r>
          </a:p>
          <a:p>
            <a:r>
              <a:rPr lang="en-US" sz="2400" dirty="0"/>
              <a:t>Five flat screen televisions</a:t>
            </a:r>
          </a:p>
          <a:p>
            <a:r>
              <a:rPr lang="en-US" sz="2400" dirty="0"/>
              <a:t>Tables</a:t>
            </a:r>
          </a:p>
          <a:p>
            <a:r>
              <a:rPr lang="en-US" sz="2400" dirty="0" smtClean="0"/>
              <a:t>Chairs</a:t>
            </a:r>
            <a:endParaRPr lang="en-US" sz="2400" dirty="0"/>
          </a:p>
          <a:p>
            <a:r>
              <a:rPr lang="en-US" sz="2400" dirty="0"/>
              <a:t>This venue supplied free tutoring in mathematics via culturally relevant pedagogy to students from first to twelfth </a:t>
            </a:r>
            <a:r>
              <a:rPr lang="en-US" sz="2400" dirty="0" smtClean="0"/>
              <a:t>grade; however, preschool achievement was the focus for this study.</a:t>
            </a:r>
            <a:endParaRPr lang="en-US" sz="2400" dirty="0"/>
          </a:p>
          <a:p>
            <a:endParaRPr lang="en-US" sz="2400" dirty="0"/>
          </a:p>
        </p:txBody>
      </p:sp>
    </p:spTree>
    <p:extLst>
      <p:ext uri="{BB962C8B-B14F-4D97-AF65-F5344CB8AC3E}">
        <p14:creationId xmlns:p14="http://schemas.microsoft.com/office/powerpoint/2010/main" val="197058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(p. 5)</a:t>
            </a:r>
            <a:endParaRPr lang="en-US" dirty="0"/>
          </a:p>
        </p:txBody>
      </p:sp>
      <p:sp>
        <p:nvSpPr>
          <p:cNvPr id="3" name="Content Placeholder 2"/>
          <p:cNvSpPr>
            <a:spLocks noGrp="1"/>
          </p:cNvSpPr>
          <p:nvPr>
            <p:ph idx="1"/>
          </p:nvPr>
        </p:nvSpPr>
        <p:spPr/>
        <p:txBody>
          <a:bodyPr>
            <a:noAutofit/>
          </a:bodyPr>
          <a:lstStyle/>
          <a:p>
            <a:r>
              <a:rPr lang="en-US" sz="2400" dirty="0" smtClean="0"/>
              <a:t>Each </a:t>
            </a:r>
            <a:r>
              <a:rPr lang="en-US" sz="2400" dirty="0"/>
              <a:t>session was sixty minutes in length.  The tutors were monitored on the frequency </a:t>
            </a:r>
            <a:r>
              <a:rPr lang="en-US" sz="2400" dirty="0" smtClean="0"/>
              <a:t>cultural </a:t>
            </a:r>
            <a:r>
              <a:rPr lang="en-US" sz="2400" dirty="0"/>
              <a:t>relevant pedagogy was used and if this i</a:t>
            </a:r>
            <a:r>
              <a:rPr lang="en-US" sz="2400" dirty="0" smtClean="0"/>
              <a:t>nvoked positive cultural responses </a:t>
            </a:r>
            <a:r>
              <a:rPr lang="en-US" sz="2400" dirty="0"/>
              <a:t>from the students in the form of personal experiences and group discourses.  </a:t>
            </a:r>
            <a:r>
              <a:rPr lang="en-US" sz="2400" dirty="0" smtClean="0"/>
              <a:t>After each lesson, tutors </a:t>
            </a:r>
            <a:r>
              <a:rPr lang="en-US" sz="2400" dirty="0"/>
              <a:t>discussed the week’s work and their perceptions of what occurred during the lessons.  Tutors were then given instructions as to the lesson focus for the proceeding </a:t>
            </a:r>
            <a:r>
              <a:rPr lang="en-US" sz="2400" dirty="0" smtClean="0"/>
              <a:t>week; each focusing on a specific behavior.    </a:t>
            </a:r>
            <a:endParaRPr lang="en-US" sz="2400" dirty="0"/>
          </a:p>
          <a:p>
            <a:endParaRPr lang="en-US" sz="2400" dirty="0"/>
          </a:p>
        </p:txBody>
      </p:sp>
    </p:spTree>
    <p:extLst>
      <p:ext uri="{BB962C8B-B14F-4D97-AF65-F5344CB8AC3E}">
        <p14:creationId xmlns:p14="http://schemas.microsoft.com/office/powerpoint/2010/main" val="223677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dirty="0" smtClean="0"/>
              <a:t>Literature Review (p. 6)</a:t>
            </a:r>
            <a:endParaRPr lang="en-US" dirty="0"/>
          </a:p>
        </p:txBody>
      </p:sp>
      <p:sp>
        <p:nvSpPr>
          <p:cNvPr id="3" name="Content Placeholder 2"/>
          <p:cNvSpPr>
            <a:spLocks noGrp="1"/>
          </p:cNvSpPr>
          <p:nvPr>
            <p:ph idx="1"/>
          </p:nvPr>
        </p:nvSpPr>
        <p:spPr>
          <a:xfrm>
            <a:off x="457200" y="914400"/>
            <a:ext cx="8229600" cy="5090160"/>
          </a:xfrm>
        </p:spPr>
        <p:txBody>
          <a:bodyPr>
            <a:noAutofit/>
          </a:bodyPr>
          <a:lstStyle/>
          <a:p>
            <a:r>
              <a:rPr lang="en-US" sz="2400" dirty="0" smtClean="0"/>
              <a:t>At the end of the study, all tutors reported a fifty percent pedagogical strategy adjustment due to positive student increases in mathematical knowledge and reading skills.  </a:t>
            </a:r>
          </a:p>
          <a:p>
            <a:pPr marL="137160" indent="0">
              <a:buNone/>
            </a:pPr>
            <a:r>
              <a:rPr lang="en-US" sz="2400" dirty="0" smtClean="0"/>
              <a:t>According to Godwin and Hubert (2013), resulting analysis data disseminated into three themes:</a:t>
            </a:r>
          </a:p>
          <a:p>
            <a:r>
              <a:rPr lang="en-US" sz="2400" dirty="0" smtClean="0"/>
              <a:t>Mathematics Vocabulary</a:t>
            </a:r>
          </a:p>
          <a:p>
            <a:r>
              <a:rPr lang="en-US" sz="2400" dirty="0" smtClean="0"/>
              <a:t>Interest and focus level</a:t>
            </a:r>
          </a:p>
          <a:p>
            <a:r>
              <a:rPr lang="en-US" sz="2400" dirty="0" smtClean="0"/>
              <a:t>Development of reading habits</a:t>
            </a:r>
          </a:p>
        </p:txBody>
      </p:sp>
    </p:spTree>
    <p:extLst>
      <p:ext uri="{BB962C8B-B14F-4D97-AF65-F5344CB8AC3E}">
        <p14:creationId xmlns:p14="http://schemas.microsoft.com/office/powerpoint/2010/main" val="690584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1297</TotalTime>
  <Words>790</Words>
  <Application>Microsoft Office PowerPoint</Application>
  <PresentationFormat>On-screen Show (4:3)</PresentationFormat>
  <Paragraphs>77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Conference Proposal</vt:lpstr>
      <vt:lpstr> 22nd National Conference on Family Literary  Research Strand 2013 Goodling Institute for Research in Family Literacy Pennsylvania State University </vt:lpstr>
      <vt:lpstr>Culturally Relevant Reading and Math Instruction www.ed.psu.edu/2013-ncfl-conference-proceedings/view</vt:lpstr>
      <vt:lpstr>Literature Review</vt:lpstr>
      <vt:lpstr>Literature Review (p. 2)</vt:lpstr>
      <vt:lpstr>Literature Review (p. 3)</vt:lpstr>
      <vt:lpstr>Literature Review (p. 4)</vt:lpstr>
      <vt:lpstr>Literature Review (p. 5)</vt:lpstr>
      <vt:lpstr>Literature Review (p. 6)</vt:lpstr>
      <vt:lpstr>Literature Review (p. 7)</vt:lpstr>
      <vt:lpstr>Research Design</vt:lpstr>
      <vt:lpstr>Future Implications</vt:lpstr>
      <vt:lpstr>References</vt:lpstr>
      <vt:lpstr>References</vt:lpstr>
    </vt:vector>
  </TitlesOfParts>
  <Company>Academic Computing Dowling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SOCIETY FOR THE SOCIAL STUDIES ANNUAL CONFERENCE PROCEEDINGS</dc:title>
  <dc:creator>User</dc:creator>
  <cp:lastModifiedBy>User</cp:lastModifiedBy>
  <cp:revision>56</cp:revision>
  <dcterms:created xsi:type="dcterms:W3CDTF">2013-08-10T20:38:32Z</dcterms:created>
  <dcterms:modified xsi:type="dcterms:W3CDTF">2013-08-24T21:13:09Z</dcterms:modified>
</cp:coreProperties>
</file>